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91" r:id="rId8"/>
    <p:sldId id="265" r:id="rId9"/>
    <p:sldId id="275" r:id="rId10"/>
    <p:sldId id="292" r:id="rId11"/>
    <p:sldId id="293" r:id="rId12"/>
    <p:sldId id="294" r:id="rId13"/>
    <p:sldId id="295" r:id="rId14"/>
    <p:sldId id="296" r:id="rId15"/>
    <p:sldId id="297" r:id="rId16"/>
    <p:sldId id="298" r:id="rId17"/>
    <p:sldId id="299" r:id="rId18"/>
    <p:sldId id="300" r:id="rId19"/>
    <p:sldId id="301" r:id="rId20"/>
    <p:sldId id="270"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218.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6.xml"/><Relationship Id="rId3" Type="http://schemas.openxmlformats.org/officeDocument/2006/relationships/image" Target="../media/image6.png"/><Relationship Id="rId2" Type="http://schemas.openxmlformats.org/officeDocument/2006/relationships/tags" Target="../tags/tag185.xml"/><Relationship Id="rId1" Type="http://schemas.openxmlformats.org/officeDocument/2006/relationships/tags" Target="../tags/tag18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8.xml"/><Relationship Id="rId1" Type="http://schemas.openxmlformats.org/officeDocument/2006/relationships/tags" Target="../tags/tag187.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2.xml"/><Relationship Id="rId4" Type="http://schemas.openxmlformats.org/officeDocument/2006/relationships/image" Target="../media/image7.png"/><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6.xml"/><Relationship Id="rId4" Type="http://schemas.openxmlformats.org/officeDocument/2006/relationships/image" Target="../media/image8.png"/><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3.xml"/><Relationship Id="rId5" Type="http://schemas.openxmlformats.org/officeDocument/2006/relationships/tags" Target="../tags/tag200.xml"/><Relationship Id="rId4" Type="http://schemas.openxmlformats.org/officeDocument/2006/relationships/image" Target="../media/image9.png"/><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04.xml"/><Relationship Id="rId4" Type="http://schemas.openxmlformats.org/officeDocument/2006/relationships/image" Target="../media/image9.png"/><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16.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image" Target="../media/image12.png"/><Relationship Id="rId7" Type="http://schemas.openxmlformats.org/officeDocument/2006/relationships/tags" Target="../tags/tag209.xml"/><Relationship Id="rId6" Type="http://schemas.openxmlformats.org/officeDocument/2006/relationships/image" Target="../media/image11.png"/><Relationship Id="rId5" Type="http://schemas.openxmlformats.org/officeDocument/2006/relationships/tags" Target="../tags/tag208.xml"/><Relationship Id="rId4" Type="http://schemas.openxmlformats.org/officeDocument/2006/relationships/image" Target="../media/image10.png"/><Relationship Id="rId3" Type="http://schemas.openxmlformats.org/officeDocument/2006/relationships/tags" Target="../tags/tag207.xml"/><Relationship Id="rId2" Type="http://schemas.openxmlformats.org/officeDocument/2006/relationships/tags" Target="../tags/tag206.xml"/><Relationship Id="rId12" Type="http://schemas.openxmlformats.org/officeDocument/2006/relationships/slideLayout" Target="../slideLayouts/slideLayout3.xml"/><Relationship Id="rId11" Type="http://schemas.openxmlformats.org/officeDocument/2006/relationships/tags" Target="../tags/tag211.xml"/><Relationship Id="rId10" Type="http://schemas.openxmlformats.org/officeDocument/2006/relationships/image" Target="../media/image13.png"/><Relationship Id="rId1" Type="http://schemas.openxmlformats.org/officeDocument/2006/relationships/tags" Target="../tags/tag205.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8" Type="http://schemas.openxmlformats.org/officeDocument/2006/relationships/slideLayout" Target="../slideLayouts/slideLayout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63.xml"/></Relationships>
</file>

<file path=ppt/slides/_rels/slide6.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3" Type="http://schemas.openxmlformats.org/officeDocument/2006/relationships/slideLayout" Target="../slideLayouts/slideLayout3.xml"/><Relationship Id="rId12" Type="http://schemas.openxmlformats.org/officeDocument/2006/relationships/tags" Target="../tags/tag174.xml"/><Relationship Id="rId11" Type="http://schemas.openxmlformats.org/officeDocument/2006/relationships/image" Target="../media/image2.png"/><Relationship Id="rId10" Type="http://schemas.openxmlformats.org/officeDocument/2006/relationships/tags" Target="../tags/tag173.xml"/><Relationship Id="rId1" Type="http://schemas.openxmlformats.org/officeDocument/2006/relationships/tags" Target="../tags/tag164.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7.xml"/><Relationship Id="rId3" Type="http://schemas.openxmlformats.org/officeDocument/2006/relationships/image" Target="../media/image3.png"/><Relationship Id="rId2" Type="http://schemas.openxmlformats.org/officeDocument/2006/relationships/tags" Target="../tags/tag176.xml"/><Relationship Id="rId1" Type="http://schemas.openxmlformats.org/officeDocument/2006/relationships/tags" Target="../tags/tag175.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0.xml"/><Relationship Id="rId3" Type="http://schemas.openxmlformats.org/officeDocument/2006/relationships/image" Target="../media/image4.png"/><Relationship Id="rId2" Type="http://schemas.openxmlformats.org/officeDocument/2006/relationships/tags" Target="../tags/tag179.xml"/><Relationship Id="rId1" Type="http://schemas.openxmlformats.org/officeDocument/2006/relationships/tags" Target="../tags/tag178.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3.xml"/><Relationship Id="rId3" Type="http://schemas.openxmlformats.org/officeDocument/2006/relationships/image" Target="../media/image5.png"/><Relationship Id="rId2" Type="http://schemas.openxmlformats.org/officeDocument/2006/relationships/tags" Target="../tags/tag182.xml"/><Relationship Id="rId1" Type="http://schemas.openxmlformats.org/officeDocument/2006/relationships/tags" Target="../tags/tag1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latin typeface="Arial" panose="020B0604020202020204" pitchFamily="34" charset="0"/>
                <a:ea typeface="微软雅黑" panose="020B0503020204020204" charset="-122"/>
                <a:sym typeface="+mn-ea"/>
              </a:rPr>
              <a:t>支架体和支座体</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459865" y="1553845"/>
            <a:ext cx="9819640" cy="119888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支架体、 支座体的种类和形状很多, 应用比较广泛, 这里只介绍比较典型的两种。常见支架体和支座体结构如图１</a:t>
            </a:r>
            <a:r>
              <a:rPr lang="en-US" altLang="zh-CN" sz="2400"/>
              <a:t>.</a:t>
            </a:r>
            <a:r>
              <a:rPr lang="zh-CN" altLang="en-US" sz="2400"/>
              <a:t>７７所示。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2324100" y="2781300"/>
            <a:ext cx="7753350" cy="4076700"/>
          </a:xfrm>
          <a:prstGeom prst="rect">
            <a:avLst/>
          </a:prstGeom>
        </p:spPr>
      </p:pic>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186180" y="1325245"/>
            <a:ext cx="9819640" cy="452310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夹具体的定位是指夹具体在机床上的定位. 夹具体在机床上定位的实质是夹具定位元件对成型运动的定位。如果机床的精度能够满足加工精度要求, 则夹具在机床上的定位精度主要取决于夹具定位元件与夹具定位面的位置精度和夹具定位面与机床的配合精度。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夹具通过连接元件在机床上定位与连接。 用于各类机床的连接元件各不相同, 但基本上可分为两种: 一种用于将夹具安装在机床的平面工作台上 (如铣床、 刨床、 钻床、 镗床和平面磨床夹具等); 另一种用于将夹具安装在机床的回转主轴上 (如车床、 内外圆磨床夹具等)。</a:t>
            </a:r>
            <a:endParaRPr lang="zh-CN" altLang="en-US" sz="2400"/>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002665" y="1388110"/>
            <a:ext cx="9819640"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(１) 夹具与平面工作台的连接</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在机床的平面工作台上, 夹具通常以夹具体的底平面为定位面在机床上定位. 为了保证底平面与工作台台面有良好的接触, 对于较大的底平面应采用周边接触 [图１</a:t>
            </a:r>
            <a:r>
              <a:rPr lang="en-US" altLang="zh-CN" sz="2400"/>
              <a:t>.</a:t>
            </a:r>
            <a:r>
              <a:rPr lang="zh-CN" altLang="en-US" sz="2400"/>
              <a:t>７８ (a) ]、 两端接触 [图１</a:t>
            </a:r>
            <a:r>
              <a:rPr lang="en-US" altLang="zh-CN" sz="2400"/>
              <a:t>.</a:t>
            </a:r>
            <a:r>
              <a:rPr lang="zh-CN" altLang="en-US" sz="2400"/>
              <a:t>７８ (b) ] 或四角接触 [图１</a:t>
            </a:r>
            <a:r>
              <a:rPr lang="en-US" altLang="zh-CN" sz="2400"/>
              <a:t>.</a:t>
            </a:r>
            <a:r>
              <a:rPr lang="zh-CN" altLang="en-US" sz="2400"/>
              <a:t>７８ (c) ] 等方式。</a:t>
            </a:r>
            <a:endParaRPr lang="zh-CN" altLang="en-US" sz="2400"/>
          </a:p>
        </p:txBody>
      </p:sp>
      <p:pic>
        <p:nvPicPr>
          <p:cNvPr id="5" name="图片 4"/>
          <p:cNvPicPr>
            <a:picLocks noChangeAspect="1"/>
          </p:cNvPicPr>
          <p:nvPr>
            <p:custDataLst>
              <p:tags r:id="rId3"/>
            </p:custDataLst>
          </p:nvPr>
        </p:nvPicPr>
        <p:blipFill>
          <a:blip r:embed="rId4"/>
          <a:stretch>
            <a:fillRect/>
          </a:stretch>
        </p:blipFill>
        <p:spPr>
          <a:xfrm>
            <a:off x="4467225" y="3763010"/>
            <a:ext cx="7134225" cy="2823210"/>
          </a:xfrm>
          <a:prstGeom prst="rect">
            <a:avLst/>
          </a:prstGeom>
        </p:spPr>
      </p:pic>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345565" y="1287145"/>
            <a:ext cx="5352415" cy="50774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铣床夹具除底平面外, 通常还通过定位键与铣床工作台 T 形槽配合, 以确定夹具在机床工作台上的方向。 定位键安装在夹具底面的纵向槽中, 用埋头螺钉固定, 一般设置两个, 其距离尽可能布置得远些。 图１</a:t>
            </a:r>
            <a:r>
              <a:rPr lang="en-US" altLang="zh-CN" sz="2400"/>
              <a:t>.</a:t>
            </a:r>
            <a:r>
              <a:rPr lang="zh-CN" altLang="en-US" sz="2400"/>
              <a:t>７９所示为定位键连接。 定位键已标准化, 标准定位键的结构如图１</a:t>
            </a:r>
            <a:r>
              <a:rPr lang="en-US" altLang="zh-CN" sz="2400"/>
              <a:t>.</a:t>
            </a:r>
            <a:r>
              <a:rPr lang="zh-CN" altLang="en-US" sz="2400"/>
              <a:t>８０所示, 标准代号为JB/T８０１６－１９９９。</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6697980" y="1730375"/>
            <a:ext cx="5486400" cy="4191000"/>
          </a:xfrm>
          <a:prstGeom prst="rect">
            <a:avLst/>
          </a:prstGeom>
        </p:spPr>
      </p:pic>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126964" y="8930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716915" y="2217420"/>
            <a:ext cx="11475085" cy="452310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支定位键的具体结构分为 A、 B两种类型。</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A 型键为单一工作尺寸型, 即它是靠同一个键宽B, 同时与夹具体导向槽和工作台梯形槽构成配合 关 系, 当 工 作 台 T 形 槽 质 量 不 一时, 将会影响夹具导向精度。 一般情况下, 键与夹具体导向槽形成 H７/h６ 的 配 合, 或 者 可JS６/h６的配合; 而工作台 T 形槽均采用基准孔公差带 H, 故 A 型键与工作台 T 形槽多为间隙配合, 定位精度较差。 一般情况下多采取单向接触安装法, 即夹具安装紧固时, 令双键靠向 T 形 槽 的 同 一 侧 面, 以 消 除 对 定 间隙, 提高夹具地对定精度。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2" name="图片 1"/>
          <p:cNvPicPr>
            <a:picLocks noChangeAspect="1"/>
          </p:cNvPicPr>
          <p:nvPr>
            <p:custDataLst>
              <p:tags r:id="rId3"/>
            </p:custDataLst>
          </p:nvPr>
        </p:nvPicPr>
        <p:blipFill>
          <a:blip r:embed="rId4"/>
          <a:srcRect t="586" r="3089"/>
          <a:stretch>
            <a:fillRect/>
          </a:stretch>
        </p:blipFill>
        <p:spPr>
          <a:xfrm>
            <a:off x="7124065" y="53340"/>
            <a:ext cx="4220845" cy="2851785"/>
          </a:xfrm>
          <a:prstGeom prst="rect">
            <a:avLst/>
          </a:prstGeom>
        </p:spPr>
      </p:pic>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459865" y="1553845"/>
            <a:ext cx="9819640"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B型键 把 上、 下 两 部 分 配 合 作 用 尺 寸 分开, 中间设置成２mm 空刀槽, 上半部键宽与夹具导向槽保持 H７/h６或者JS６/h６配合, 下半部与 T 形 槽 的 配 合 留 有 ０</a:t>
            </a:r>
            <a:r>
              <a:rPr lang="en-US" altLang="zh-CN" sz="2400">
                <a:sym typeface="+mn-ea"/>
              </a:rPr>
              <a:t>.</a:t>
            </a:r>
            <a:r>
              <a:rPr lang="zh-CN" altLang="en-US" sz="2400">
                <a:sym typeface="+mn-ea"/>
              </a:rPr>
              <a:t>５ mm 的 配 研 磨量, 将按 T 形槽的具体尺寸来配作, 故对定精度较高。</a:t>
            </a:r>
            <a:endParaRPr lang="zh-CN" altLang="en-US" sz="2400"/>
          </a:p>
        </p:txBody>
      </p:sp>
      <p:pic>
        <p:nvPicPr>
          <p:cNvPr id="2" name="图片 1"/>
          <p:cNvPicPr>
            <a:picLocks noChangeAspect="1"/>
          </p:cNvPicPr>
          <p:nvPr>
            <p:custDataLst>
              <p:tags r:id="rId3"/>
            </p:custDataLst>
          </p:nvPr>
        </p:nvPicPr>
        <p:blipFill>
          <a:blip r:embed="rId4"/>
          <a:srcRect t="586" r="3089"/>
          <a:stretch>
            <a:fillRect/>
          </a:stretch>
        </p:blipFill>
        <p:spPr>
          <a:xfrm>
            <a:off x="6771640" y="3558540"/>
            <a:ext cx="4220845" cy="2851785"/>
          </a:xfrm>
          <a:prstGeom prst="rect">
            <a:avLst/>
          </a:prstGeom>
        </p:spPr>
      </p:pic>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459865" y="1553845"/>
            <a:ext cx="10657205" cy="175323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(２) 夹具与回转主轴的连接</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夹具在机床回转主轴上的连接方式取决于主轴端部的结构形式, 常见的连接形式如图１</a:t>
            </a:r>
            <a:r>
              <a:rPr lang="en-US" altLang="zh-CN" sz="2400"/>
              <a:t>.</a:t>
            </a:r>
            <a:r>
              <a:rPr lang="zh-CN" altLang="en-US" sz="2400"/>
              <a:t>８１所示。</a:t>
            </a:r>
            <a:endParaRPr lang="zh-CN" altLang="en-US" sz="2400"/>
          </a:p>
        </p:txBody>
      </p:sp>
      <p:pic>
        <p:nvPicPr>
          <p:cNvPr id="-2147481925" name="Picture 3" descr="E:\1孙喜兵（常高技)\1教学\教学研究\教材\机床夹具教材（洪老师）\机床夹具（第四版）（11.3.5,一校）50\3z28.tif"/>
          <p:cNvPicPr>
            <a:picLocks noChangeAspect="1"/>
          </p:cNvPicPr>
          <p:nvPr>
            <p:custDataLst>
              <p:tags r:id="rId3"/>
            </p:custDataLst>
          </p:nvPr>
        </p:nvPicPr>
        <p:blipFill>
          <a:blip r:embed="rId4">
            <a:grayscl/>
          </a:blip>
          <a:srcRect l="16649" r="-1920" b="73589"/>
          <a:stretch>
            <a:fillRect/>
          </a:stretch>
        </p:blipFill>
        <p:spPr>
          <a:xfrm>
            <a:off x="895350" y="3428683"/>
            <a:ext cx="3810000" cy="1952625"/>
          </a:xfrm>
          <a:prstGeom prst="rect">
            <a:avLst/>
          </a:prstGeom>
          <a:noFill/>
          <a:ln w="9525">
            <a:noFill/>
          </a:ln>
        </p:spPr>
      </p:pic>
      <p:pic>
        <p:nvPicPr>
          <p:cNvPr id="-2147481922" name="图片 -2147481923" descr="E:\1孙喜兵（常高技)\1教学\教学研究\教材\机床夹具教材（洪老师）\机床夹具（第四版）（11.3.5,一校）50\3z28.tif"/>
          <p:cNvPicPr>
            <a:picLocks noChangeAspect="1"/>
          </p:cNvPicPr>
          <p:nvPr>
            <p:custDataLst>
              <p:tags r:id="rId5"/>
            </p:custDataLst>
          </p:nvPr>
        </p:nvPicPr>
        <p:blipFill>
          <a:blip r:embed="rId6">
            <a:grayscl/>
          </a:blip>
          <a:srcRect t="26656" b="35786"/>
          <a:stretch>
            <a:fillRect/>
          </a:stretch>
        </p:blipFill>
        <p:spPr>
          <a:xfrm>
            <a:off x="5021580" y="3059113"/>
            <a:ext cx="3886200" cy="2416175"/>
          </a:xfrm>
          <a:prstGeom prst="rect">
            <a:avLst/>
          </a:prstGeom>
          <a:noFill/>
          <a:ln w="9525">
            <a:noFill/>
          </a:ln>
        </p:spPr>
      </p:pic>
      <p:pic>
        <p:nvPicPr>
          <p:cNvPr id="-2147481921" name="图片 -2147481922" descr="E:\1孙喜兵（常高技)\1教学\教学研究\教材\机床夹具教材（洪老师）\机床夹具（第四版）（11.3.5,一校）50\3z28.tif"/>
          <p:cNvPicPr>
            <a:picLocks noChangeAspect="1"/>
          </p:cNvPicPr>
          <p:nvPr>
            <p:custDataLst>
              <p:tags r:id="rId7"/>
            </p:custDataLst>
          </p:nvPr>
        </p:nvPicPr>
        <p:blipFill>
          <a:blip r:embed="rId8">
            <a:grayscl/>
          </a:blip>
          <a:srcRect l="32317" t="63100" r="17967"/>
          <a:stretch>
            <a:fillRect/>
          </a:stretch>
        </p:blipFill>
        <p:spPr>
          <a:xfrm>
            <a:off x="9515475" y="3181350"/>
            <a:ext cx="2171700" cy="2668270"/>
          </a:xfrm>
          <a:prstGeom prst="rect">
            <a:avLst/>
          </a:prstGeom>
          <a:noFill/>
          <a:ln w="9525">
            <a:noFill/>
          </a:ln>
        </p:spPr>
      </p:pic>
      <p:pic>
        <p:nvPicPr>
          <p:cNvPr id="5" name="图片 4"/>
          <p:cNvPicPr>
            <a:picLocks noChangeAspect="1"/>
          </p:cNvPicPr>
          <p:nvPr>
            <p:custDataLst>
              <p:tags r:id="rId9"/>
            </p:custDataLst>
          </p:nvPr>
        </p:nvPicPr>
        <p:blipFill>
          <a:blip r:embed="rId10"/>
          <a:stretch>
            <a:fillRect/>
          </a:stretch>
        </p:blipFill>
        <p:spPr>
          <a:xfrm>
            <a:off x="4569460" y="5648325"/>
            <a:ext cx="4438650" cy="1143000"/>
          </a:xfrm>
          <a:prstGeom prst="rect">
            <a:avLst/>
          </a:prstGeom>
        </p:spPr>
      </p:pic>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zh-CN" altLang="en-US">
                <a:latin typeface="Arial" panose="020B0604020202020204" pitchFamily="34" charset="0"/>
                <a:ea typeface="微软雅黑" panose="020B0503020204020204" charset="-122"/>
                <a:sym typeface="+mn-ea"/>
              </a:rPr>
              <a:t>夹具体的定位</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1459865" y="1553845"/>
            <a:ext cx="9819640" cy="341503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(３) 定位元件对夹具定位面的位置要求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设计夹具时, 定位元件对夹具定位面的位置要求应标注在夹具装配图上, 作为夹具验收标准。 一般情况下, 夹具的对定误差应小于工序尺寸公差的１/３, 但对定误差中还包括对刀误差等, 所以夹具的定位误差为工序尺寸公差的１/６~１/３即可。通常把夹具的定位、 夹具的对刀或刀具的导向、 在分度或者旋转夹具中的分度定位三个方面叫作夹具的对定。</a:t>
            </a:r>
            <a:endParaRPr lang="zh-CN" altLang="en-US" sz="2400"/>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1 </a:t>
            </a:r>
            <a:r>
              <a:rPr lang="zh-CN" altLang="en-US" sz="3600">
                <a:solidFill>
                  <a:schemeClr val="tx2">
                    <a:lumMod val="50000"/>
                  </a:schemeClr>
                </a:solidFill>
                <a:latin typeface="Arial" panose="020B0604020202020204" pitchFamily="34" charset="0"/>
                <a:ea typeface="微软雅黑" panose="020B0503020204020204" charset="-122"/>
              </a:rPr>
              <a:t>认识夹具</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altLang="zh-CN" sz="2800" b="1">
                <a:solidFill>
                  <a:schemeClr val="tx1"/>
                </a:solidFill>
              </a:rPr>
              <a:t>1.</a:t>
            </a:r>
            <a:r>
              <a:rPr lang="en-US" sz="2800" b="1">
                <a:solidFill>
                  <a:schemeClr val="tx1"/>
                </a:solidFill>
              </a:rPr>
              <a:t>6认识夹具体</a:t>
            </a:r>
            <a:endParaRPr lang="en-US" sz="2800" b="1">
              <a:solidFill>
                <a:schemeClr val="tx1"/>
              </a:solidFill>
            </a:endParaRPr>
          </a:p>
        </p:txBody>
      </p:sp>
    </p:spTree>
    <p:custDataLst>
      <p:tags r:id="rId1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能够根据需求选择合适的夹具体元件;</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能设计夹具体定位装置</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认识常见的夹具体元件</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掌握常见夹具体的结构及工作方式;</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了解常见的夹具体工作原理</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234420" y="221656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698740" y="221656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122420" y="221656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190625" y="237658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732280" y="2504850"/>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190625" y="237658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732280" y="3019200"/>
            <a:ext cx="2508885" cy="607060"/>
          </a:xfrm>
          <a:prstGeom prst="rect">
            <a:avLst/>
          </a:prstGeom>
          <a:noFill/>
          <a:effectLst/>
        </p:spPr>
        <p:txBody>
          <a:bodyPr wrap="square" rtlCol="0">
            <a:normAutofit/>
          </a:bodyPr>
          <a:p>
            <a:pPr algn="l"/>
            <a:r>
              <a:rPr lang="zh-CN" altLang="en-US" sz="2400" b="1">
                <a:solidFill>
                  <a:schemeClr val="tx1"/>
                </a:solidFill>
                <a:latin typeface="Arial" panose="020B0604020202020204" pitchFamily="34" charset="0"/>
                <a:ea typeface="微软雅黑" panose="020B0503020204020204" charset="-122"/>
              </a:rPr>
              <a:t>底座基体</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746625" y="237658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288280" y="2504850"/>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746625" y="237658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288280" y="3019200"/>
            <a:ext cx="2508885" cy="607060"/>
          </a:xfrm>
          <a:prstGeom prst="rect">
            <a:avLst/>
          </a:prstGeom>
          <a:noFill/>
          <a:effectLst/>
        </p:spPr>
        <p:txBody>
          <a:bodyPr wrap="square" rtlCol="0">
            <a:normAutofit/>
          </a:bodyPr>
          <a:p>
            <a:pPr algn="l"/>
            <a:r>
              <a:rPr lang="zh-CN" altLang="en-US" sz="2400" b="1">
                <a:solidFill>
                  <a:schemeClr val="tx1"/>
                </a:solidFill>
                <a:latin typeface="Arial" panose="020B0604020202020204" pitchFamily="34" charset="0"/>
                <a:ea typeface="微软雅黑" panose="020B0503020204020204" charset="-122"/>
              </a:rPr>
              <a:t>角铁基体</a:t>
            </a:r>
            <a:endParaRPr lang="zh-CN" altLang="en-US" sz="2400" b="1">
              <a:solidFill>
                <a:schemeClr val="tx1"/>
              </a:solidFill>
              <a:latin typeface="Arial" panose="020B0604020202020204" pitchFamily="34" charset="0"/>
              <a:ea typeface="微软雅黑" panose="020B0503020204020204" charset="-122"/>
            </a:endParaRPr>
          </a:p>
        </p:txBody>
      </p:sp>
      <p:sp>
        <p:nvSpPr>
          <p:cNvPr id="18" name="圆角矩形 17"/>
          <p:cNvSpPr/>
          <p:nvPr>
            <p:custDataLst>
              <p:tags r:id="rId13"/>
            </p:custDataLst>
          </p:nvPr>
        </p:nvSpPr>
        <p:spPr>
          <a:xfrm>
            <a:off x="8302625" y="237658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8844280" y="2504850"/>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302625" y="237658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8844280" y="3019200"/>
            <a:ext cx="2508885" cy="607060"/>
          </a:xfrm>
          <a:prstGeom prst="rect">
            <a:avLst/>
          </a:prstGeom>
          <a:noFill/>
          <a:effectLst/>
        </p:spPr>
        <p:txBody>
          <a:bodyPr wrap="square" rtlCol="0">
            <a:normAutofit/>
          </a:bodyPr>
          <a:p>
            <a:pPr algn="l"/>
            <a:r>
              <a:rPr lang="zh-CN" altLang="en-US" sz="2400" b="1">
                <a:solidFill>
                  <a:schemeClr val="tx1"/>
                </a:solidFill>
                <a:latin typeface="Arial" panose="020B0604020202020204" pitchFamily="34" charset="0"/>
                <a:ea typeface="微软雅黑" panose="020B0503020204020204" charset="-122"/>
              </a:rPr>
              <a:t>槽铁基体</a:t>
            </a:r>
            <a:endParaRPr lang="zh-CN" altLang="en-US" sz="2400" b="1">
              <a:solidFill>
                <a:schemeClr val="tx1"/>
              </a:solidFill>
              <a:latin typeface="Arial" panose="020B0604020202020204" pitchFamily="34" charset="0"/>
              <a:ea typeface="微软雅黑" panose="020B0503020204020204" charset="-122"/>
            </a:endParaRPr>
          </a:p>
        </p:txBody>
      </p:sp>
      <p:sp>
        <p:nvSpPr>
          <p:cNvPr id="24" name="同心圆 23"/>
          <p:cNvSpPr/>
          <p:nvPr>
            <p:custDataLst>
              <p:tags r:id="rId17"/>
            </p:custDataLst>
          </p:nvPr>
        </p:nvSpPr>
        <p:spPr>
          <a:xfrm rot="19440000" flipH="1">
            <a:off x="7657465" y="424729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8"/>
            </p:custDataLst>
          </p:nvPr>
        </p:nvSpPr>
        <p:spPr>
          <a:xfrm rot="19440000" flipH="1">
            <a:off x="4081145" y="424729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19"/>
            </p:custDataLst>
          </p:nvPr>
        </p:nvSpPr>
        <p:spPr>
          <a:xfrm>
            <a:off x="1149350" y="440731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0"/>
            </p:custDataLst>
          </p:nvPr>
        </p:nvSpPr>
        <p:spPr>
          <a:xfrm>
            <a:off x="1691005" y="4535580"/>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1"/>
            </p:custDataLst>
          </p:nvPr>
        </p:nvSpPr>
        <p:spPr>
          <a:xfrm>
            <a:off x="1149350" y="440731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2"/>
            </p:custDataLst>
          </p:nvPr>
        </p:nvSpPr>
        <p:spPr>
          <a:xfrm>
            <a:off x="1691005" y="5049930"/>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支架体和支座体</a:t>
            </a:r>
            <a:endParaRPr lang="zh-CN" altLang="en-US" sz="24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3"/>
            </p:custDataLst>
          </p:nvPr>
        </p:nvSpPr>
        <p:spPr>
          <a:xfrm>
            <a:off x="4705350" y="440731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4"/>
            </p:custDataLst>
          </p:nvPr>
        </p:nvSpPr>
        <p:spPr>
          <a:xfrm>
            <a:off x="5247005" y="4535580"/>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5"/>
            </p:custDataLst>
          </p:nvPr>
        </p:nvSpPr>
        <p:spPr>
          <a:xfrm>
            <a:off x="4705350" y="440731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6"/>
            </p:custDataLst>
          </p:nvPr>
        </p:nvSpPr>
        <p:spPr>
          <a:xfrm>
            <a:off x="5247005" y="5049930"/>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支架体和支座体</a:t>
            </a:r>
            <a:endParaRPr lang="zh-CN" altLang="en-US" sz="2400" b="1">
              <a:solidFill>
                <a:schemeClr val="tx1"/>
              </a:solidFill>
              <a:latin typeface="Arial" panose="020B0604020202020204" pitchFamily="34" charset="0"/>
              <a:ea typeface="微软雅黑" panose="020B0503020204020204" charset="-122"/>
            </a:endParaRPr>
          </a:p>
        </p:txBody>
      </p:sp>
    </p:spTree>
    <p:custDataLst>
      <p:tags r:id="rId2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indent="558800">
              <a:lnSpc>
                <a:spcPct val="150000"/>
              </a:lnSpc>
              <a:extLst>
                <a:ext uri="{35155182-B16C-46BC-9424-99874614C6A1}">
                  <wpsdc:indentchars xmlns:wpsdc="http://www.wps.cn/officeDocument/2017/drawingmlCustomData" val="200" checksum="763391560"/>
                </a:ext>
              </a:extLst>
            </a:pPr>
            <a:r>
              <a:rPr lang="zh-CN" altLang="en-US" sz="2220" b="0"/>
              <a:t>夹具体是指承载和安装所有夹具元件的基础体。 夹具体的形状和尺寸取决于夹具上各种机构的布置及夹具与机床的连接方式。 在零件的加工过程中, 夹具体需要承受夹紧力、 切削力及由此产生的冲击和振动, 因此, 夹具体应具有必要的强度和刚度。 同时, 在夹具体的设计中还要充分考虑其结构的工艺性、 可操作性、 装拆的便捷性和经济性等因素。</a:t>
            </a:r>
            <a:br>
              <a:rPr lang="zh-CN" altLang="en-US" sz="2220" b="0"/>
            </a:br>
            <a:r>
              <a:rPr lang="en-US" altLang="zh-CN" sz="2220" b="0"/>
              <a:t>     </a:t>
            </a:r>
            <a:r>
              <a:rPr lang="zh-CN" altLang="en-US" sz="2220" b="0"/>
              <a:t>由于夹具体的专用性很强, 具体结构比较复杂、 变化较多。本节主要讲述夹具体的毛坯设计。夹具体毛坯结构有铸造夹具体、 焊接夹具体、 锻造夹具体和组合装配夹具体。 这里主要讲述铸造夹 具 体 的 设 计, 这 也 是 最 常 用 的 结 构 形 式。 铸 造 夹 具 体 的 材 料, 通 常 选 用 HT１５０ 和HT２００, 并经适当的时效处理后, 再进行加工制造。</a:t>
            </a:r>
            <a:br>
              <a:rPr lang="zh-CN" altLang="en-US" sz="2220" b="0"/>
            </a:br>
            <a:r>
              <a:rPr lang="en-US" altLang="zh-CN" sz="2220" b="0"/>
              <a:t>     </a:t>
            </a:r>
            <a:r>
              <a:rPr lang="zh-CN" altLang="en-US" sz="2220" b="0"/>
              <a:t>铸造结构的夹具体毛坯按其形态和使用功能的不同, 分为底座基体、 角铁基体、 槽铁基体、过渡盘、 支架体和支座体等。</a:t>
            </a:r>
            <a:endParaRPr lang="zh-CN" altLang="en-US" sz="2220" b="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同心圆 20"/>
          <p:cNvSpPr/>
          <p:nvPr>
            <p:custDataLst>
              <p:tags r:id="rId1"/>
            </p:custDataLst>
          </p:nvPr>
        </p:nvSpPr>
        <p:spPr>
          <a:xfrm rot="19440000" flipH="1">
            <a:off x="1369060" y="92456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grpSp>
        <p:nvGrpSpPr>
          <p:cNvPr id="82" name="组合 81"/>
          <p:cNvGrpSpPr/>
          <p:nvPr>
            <p:custDataLst>
              <p:tags r:id="rId2"/>
            </p:custDataLst>
          </p:nvPr>
        </p:nvGrpSpPr>
        <p:grpSpPr>
          <a:xfrm>
            <a:off x="11089005" y="930275"/>
            <a:ext cx="406400" cy="126365"/>
            <a:chOff x="11583" y="3035"/>
            <a:chExt cx="1404" cy="436"/>
          </a:xfrm>
        </p:grpSpPr>
        <p:sp>
          <p:nvSpPr>
            <p:cNvPr id="83" name="椭圆 82"/>
            <p:cNvSpPr/>
            <p:nvPr>
              <p:custDataLst>
                <p:tags r:id="rId3"/>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同心圆 83"/>
            <p:cNvSpPr/>
            <p:nvPr>
              <p:custDataLst>
                <p:tags r:id="rId4"/>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同心圆 84"/>
            <p:cNvSpPr/>
            <p:nvPr>
              <p:custDataLst>
                <p:tags r:id="rId5"/>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矩形 4"/>
          <p:cNvSpPr/>
          <p:nvPr>
            <p:custDataLst>
              <p:tags r:id="rId6"/>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或者 5"/>
          <p:cNvSpPr/>
          <p:nvPr>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或者 6"/>
          <p:cNvSpPr/>
          <p:nvPr>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9"/>
            </p:custDataLst>
          </p:nvPr>
        </p:nvSpPr>
        <p:spPr>
          <a:xfrm>
            <a:off x="1333974" y="8257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 底座基体</a:t>
            </a:r>
            <a:endParaRPr lang="zh-CN" altLang="en-US">
              <a:latin typeface="Arial" panose="020B0604020202020204" pitchFamily="34" charset="0"/>
              <a:ea typeface="微软雅黑" panose="020B0503020204020204" charset="-122"/>
              <a:sym typeface="+mn-ea"/>
            </a:endParaRPr>
          </a:p>
        </p:txBody>
      </p:sp>
      <p:sp>
        <p:nvSpPr>
          <p:cNvPr id="2" name="文本框 1"/>
          <p:cNvSpPr txBox="1"/>
          <p:nvPr/>
        </p:nvSpPr>
        <p:spPr>
          <a:xfrm>
            <a:off x="1450340" y="1814195"/>
            <a:ext cx="10615295" cy="1198880"/>
          </a:xfrm>
          <a:prstGeom prst="rect">
            <a:avLst/>
          </a:prstGeom>
          <a:noFill/>
        </p:spPr>
        <p:txBody>
          <a:bodyPr wrap="square" rtlCol="0" anchor="t">
            <a:spAutoFit/>
          </a:bodyPr>
          <a:p>
            <a:pPr indent="609600" defTabSz="266700" fontAlgn="auto">
              <a:lnSpc>
                <a:spcPct val="150000"/>
              </a:lnSpc>
              <a:spcAft>
                <a:spcPct val="0"/>
              </a:spcAft>
              <a:extLst>
                <a:ext uri="{35155182-B16C-46BC-9424-99874614C6A1}">
                  <wpsdc:indentchars xmlns:wpsdc="http://www.wps.cn/officeDocument/2017/drawingmlCustomData" val="200" checksum="4158780845"/>
                </a:ext>
              </a:extLst>
            </a:pPr>
            <a:r>
              <a:rPr lang="zh-CN" altLang="en-US" sz="2400">
                <a:latin typeface="+mj-ea"/>
                <a:ea typeface="+mj-ea"/>
                <a:sym typeface="+mn-ea"/>
              </a:rPr>
              <a:t>底座基体的典型结构主要有平板基体和箱形基体两大类. 常见底座基体结构如图１</a:t>
            </a:r>
            <a:r>
              <a:rPr lang="en-US" altLang="zh-CN" sz="2400">
                <a:latin typeface="+mj-ea"/>
                <a:ea typeface="+mj-ea"/>
                <a:sym typeface="+mn-ea"/>
              </a:rPr>
              <a:t>.</a:t>
            </a:r>
            <a:r>
              <a:rPr lang="zh-CN" altLang="en-US" sz="2400">
                <a:latin typeface="+mj-ea"/>
                <a:ea typeface="+mj-ea"/>
                <a:sym typeface="+mn-ea"/>
              </a:rPr>
              <a:t>７３所示。</a:t>
            </a:r>
            <a:endParaRPr lang="zh-CN" altLang="en-US" sz="2400">
              <a:latin typeface="+mj-ea"/>
              <a:ea typeface="+mj-ea"/>
              <a:sym typeface="+mn-ea"/>
            </a:endParaRPr>
          </a:p>
        </p:txBody>
      </p:sp>
      <p:pic>
        <p:nvPicPr>
          <p:cNvPr id="4" name="图片 3"/>
          <p:cNvPicPr>
            <a:picLocks noChangeAspect="1"/>
          </p:cNvPicPr>
          <p:nvPr>
            <p:custDataLst>
              <p:tags r:id="rId10"/>
            </p:custDataLst>
          </p:nvPr>
        </p:nvPicPr>
        <p:blipFill>
          <a:blip r:embed="rId11"/>
          <a:stretch>
            <a:fillRect/>
          </a:stretch>
        </p:blipFill>
        <p:spPr>
          <a:xfrm>
            <a:off x="2490470" y="3013075"/>
            <a:ext cx="8420100" cy="3336925"/>
          </a:xfrm>
          <a:prstGeom prst="rect">
            <a:avLst/>
          </a:prstGeom>
        </p:spPr>
      </p:pic>
    </p:spTree>
    <p:custDataLst>
      <p:tags r:id="rId1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zh-CN" altLang="en-US">
                <a:latin typeface="Arial" panose="020B0604020202020204" pitchFamily="34" charset="0"/>
                <a:ea typeface="微软雅黑" panose="020B0503020204020204" charset="-122"/>
                <a:sym typeface="+mn-ea"/>
              </a:rPr>
              <a:t>角铁基体</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259840" y="1388110"/>
            <a:ext cx="9819640" cy="119888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角铁基体的典型结构主要有普通角铁基体、 筋板角铁基体和 T 形铁基体三大类。常见角铁基体结构如图１</a:t>
            </a:r>
            <a:r>
              <a:rPr lang="en-US" altLang="zh-CN" sz="2400"/>
              <a:t>.</a:t>
            </a:r>
            <a:r>
              <a:rPr lang="zh-CN" altLang="en-US" sz="2400"/>
              <a:t>７４所示。</a:t>
            </a:r>
            <a:endParaRPr lang="zh-CN" altLang="en-US" sz="2400"/>
          </a:p>
        </p:txBody>
      </p:sp>
      <p:pic>
        <p:nvPicPr>
          <p:cNvPr id="11" name="图片 10"/>
          <p:cNvPicPr>
            <a:picLocks noChangeAspect="1"/>
          </p:cNvPicPr>
          <p:nvPr>
            <p:custDataLst>
              <p:tags r:id="rId2"/>
            </p:custDataLst>
          </p:nvPr>
        </p:nvPicPr>
        <p:blipFill>
          <a:blip r:embed="rId3"/>
          <a:stretch>
            <a:fillRect/>
          </a:stretch>
        </p:blipFill>
        <p:spPr>
          <a:xfrm>
            <a:off x="1652270" y="2586990"/>
            <a:ext cx="9172575" cy="4067175"/>
          </a:xfrm>
          <a:prstGeom prst="rect">
            <a:avLst/>
          </a:prstGeom>
        </p:spPr>
      </p:pic>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a:t>
            </a:r>
            <a:r>
              <a:rPr lang="zh-CN" altLang="en-US">
                <a:latin typeface="Arial" panose="020B0604020202020204" pitchFamily="34" charset="0"/>
                <a:ea typeface="微软雅黑" panose="020B0503020204020204" charset="-122"/>
                <a:sym typeface="+mn-ea"/>
              </a:rPr>
              <a:t>槽铁基体</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383665" y="1506220"/>
            <a:ext cx="9819640" cy="119888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槽铁基体的典型结构主要有普通槽铁基体、 筋板槽铁基体和框架基体三大类。常见槽铁基体结构如图１</a:t>
            </a:r>
            <a:r>
              <a:rPr lang="en-US" altLang="zh-CN" sz="2400"/>
              <a:t>.</a:t>
            </a:r>
            <a:r>
              <a:rPr lang="zh-CN" altLang="en-US" sz="2400"/>
              <a:t>７５所示。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1528445" y="2705100"/>
            <a:ext cx="9401175" cy="4105275"/>
          </a:xfrm>
          <a:prstGeom prst="rect">
            <a:avLst/>
          </a:prstGeom>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4.</a:t>
            </a:r>
            <a:r>
              <a:rPr lang="zh-CN" altLang="en-US">
                <a:latin typeface="Arial" panose="020B0604020202020204" pitchFamily="34" charset="0"/>
                <a:ea typeface="微软雅黑" panose="020B0503020204020204" charset="-122"/>
                <a:sym typeface="+mn-ea"/>
              </a:rPr>
              <a:t> 过渡盘</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459865" y="1563370"/>
            <a:ext cx="9819640" cy="175323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过渡盘主要用于车床夹具的基体, 通常与车床的主轴或卡盘连接。 过渡盘的毛坯有两种形式, 即圆盘和法兰盘。常见过渡盘结构如图１</a:t>
            </a:r>
            <a:r>
              <a:rPr lang="en-US" altLang="zh-CN" sz="2400"/>
              <a:t>.</a:t>
            </a:r>
            <a:r>
              <a:rPr lang="zh-CN" altLang="en-US" sz="2400"/>
              <a:t>７６所示。</a:t>
            </a: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4171950" y="2686050"/>
            <a:ext cx="5495925" cy="3857625"/>
          </a:xfrm>
          <a:prstGeom prst="rect">
            <a:avLst/>
          </a:prstGeom>
        </p:spPr>
      </p:pic>
    </p:spTree>
    <p:custDataLst>
      <p:tags r:id="rId4"/>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63.xml><?xml version="1.0" encoding="utf-8"?>
<p:tagLst xmlns:p="http://schemas.openxmlformats.org/presentationml/2006/main">
  <p:tag name="KSO_WM_BEAUTIFY_FLAG" val="#wm#"/>
  <p:tag name="KSO_WM_TEMPLATE_CATEGORY" val="custom"/>
  <p:tag name="KSO_WM_TEMPLATE_INDEX" val="20229144"/>
</p:tagLst>
</file>

<file path=ppt/tags/tag16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13*i*1"/>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1"/>
  <p:tag name="KSO_WM_UNIT_SHADOW_SCHEMECOLOR_INDEX" val="5"/>
  <p:tag name="KSO_WM_UNIT_USESOURCEFORMAT_APPLY"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2"/>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2"/>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3"/>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3"/>
  <p:tag name="KSO_WM_UNIT_FILL_FORE_SCHEMECOLOR_INDEX" val="5"/>
  <p:tag name="KSO_WM_UNIT_FILL_TYPE" val="1"/>
  <p:tag name="KSO_WM_UNIT_TEXT_FILL_FORE_SCHEMECOLOR_INDEX" val="13"/>
  <p:tag name="KSO_WM_UNIT_TEXT_FILL_TYPE" val="1"/>
  <p:tag name="KSO_WM_UNIT_USESOURCEFORMAT_APPLY"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4"/>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4"/>
  <p:tag name="KSO_WM_UNIT_FILL_FORE_SCHEMECOLOR_INDEX" val="5"/>
  <p:tag name="KSO_WM_UNIT_FILL_TYPE" val="1"/>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5"/>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5"/>
  <p:tag name="KSO_WM_UNIT_FILL_FORE_SCHEMECOLOR_INDEX" val="5"/>
  <p:tag name="KSO_WM_UNIT_FILL_TYPE" val="1"/>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6"/>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6"/>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7"/>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7"/>
  <p:tag name="KSO_WM_UNIT_LINE_FORE_SCHEMECOLOR_INDEX" val="14"/>
  <p:tag name="KSO_WM_UNIT_LINE_FILL_TYPE" val="2"/>
  <p:tag name="KSO_WM_UNIT_TEXT_FILL_FORE_SCHEMECOLOR_INDEX" val="2"/>
  <p:tag name="KSO_WM_UNIT_TEXT_FILL_TYPE" val="1"/>
  <p:tag name="KSO_WM_UNIT_USESOURCEFORMAT_APPLY"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i*8"/>
  <p:tag name="KSO_WM_TEMPLATE_CATEGORY" val="custom"/>
  <p:tag name="KSO_WM_TEMPLATE_INDEX" val="20229144"/>
  <p:tag name="KSO_WM_UNIT_LAYERLEVEL" val="1"/>
  <p:tag name="KSO_WM_TAG_VERSION" val="1.0"/>
  <p:tag name="KSO_WM_BEAUTIFY_FLAG" val="#wm#"/>
  <p:tag name="KSO_WM_DIAGRAM_GROUP_CODE" val="l1l2-1"/>
  <p:tag name="KSO_WM_UNIT_TYPE" val="i"/>
  <p:tag name="KSO_WM_UNIT_INDEX" val="8"/>
  <p:tag name="KSO_WM_UNIT_LINE_FORE_SCHEMECOLOR_INDEX" val="14"/>
  <p:tag name="KSO_WM_UNIT_LINE_FILL_TYPE" val="2"/>
  <p:tag name="KSO_WM_UNIT_TEXT_FILL_FORE_SCHEMECOLOR_INDEX" val="2"/>
  <p:tag name="KSO_WM_UNIT_TEXT_FILL_TYPE" val="1"/>
  <p:tag name="KSO_WM_UNIT_USESOURCEFORMAT_APPLY"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wm#"/>
  <p:tag name="KSO_WM_TEMPLATE_CATEGORY" val="custom"/>
  <p:tag name="KSO_WM_TEMPLATE_INDEX" val="20229144"/>
  <p:tag name="KSO_WM_SLIDE_ID" val="custom20229144_13"/>
  <p:tag name="KSO_WM_TEMPLATE_SUBCATEGORY" val="0"/>
  <p:tag name="KSO_WM_TEMPLATE_MASTER_TYPE" val="1"/>
  <p:tag name="KSO_WM_TEMPLATE_COLOR_TYPE" val="1"/>
  <p:tag name="KSO_WM_SLIDE_ITEM_CNT" val="8"/>
  <p:tag name="KSO_WM_SLIDE_INDEX" val="13"/>
  <p:tag name="KSO_WM_TAG_VERSION" val="1.0"/>
  <p:tag name="KSO_WM_SLIDE_TYPE" val="text"/>
  <p:tag name="KSO_WM_SLIDE_SUBTYPE" val="diag"/>
  <p:tag name="KSO_WM_SLIDE_SIZE" val="778.05*284.585"/>
  <p:tag name="KSO_WM_SLIDE_POSITION" val="105.037*195"/>
  <p:tag name="KSO_WM_DIAGRAM_GROUP_CODE" val="l1l2-1"/>
  <p:tag name="KSO_WM_SLIDE_DIAGTYPE" val="l|l"/>
  <p:tag name="KSO_WM_SLIDE_LAYOUT" val="a_l"/>
  <p:tag name="KSO_WM_SLIDE_LAYOUT_CNT" val="1_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wm#"/>
  <p:tag name="KSO_WM_TEMPLATE_CATEGORY" val="custom"/>
  <p:tag name="KSO_WM_TEMPLATE_INDEX" val="20229144"/>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29144"/>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wm#"/>
  <p:tag name="KSO_WM_TEMPLATE_CATEGORY" val="custom"/>
  <p:tag name="KSO_WM_TEMPLATE_INDEX" val="20229144"/>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wm#"/>
  <p:tag name="KSO_WM_TEMPLATE_CATEGORY" val="custom"/>
  <p:tag name="KSO_WM_TEMPLATE_INDEX" val="20229144"/>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wm#"/>
  <p:tag name="KSO_WM_TEMPLATE_CATEGORY" val="custom"/>
  <p:tag name="KSO_WM_TEMPLATE_INDEX" val="20229144"/>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wm#"/>
  <p:tag name="KSO_WM_TEMPLATE_CATEGORY" val="custom"/>
  <p:tag name="KSO_WM_TEMPLATE_INDEX" val="20229144"/>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229144"/>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wm#"/>
  <p:tag name="KSO_WM_TEMPLATE_CATEGORY" val="custom"/>
  <p:tag name="KSO_WM_TEMPLATE_INDEX" val="20229144"/>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wm#"/>
  <p:tag name="KSO_WM_TEMPLATE_CATEGORY" val="custom"/>
  <p:tag name="KSO_WM_TEMPLATE_INDEX" val="20229144"/>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wm#"/>
  <p:tag name="KSO_WM_TEMPLATE_CATEGORY" val="custom"/>
  <p:tag name="KSO_WM_TEMPLATE_INDEX" val="20229144"/>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17.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18.xml><?xml version="1.0" encoding="utf-8"?>
<p:tagLst xmlns:p="http://schemas.openxmlformats.org/presentationml/2006/main">
  <p:tag name="commondata" val="eyJoZGlkIjoiYTlhOGExOGI1YjA1YTQ4N2EzZjM4NmQyZTQ1NDdlZTQifQ=="/>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2229</Words>
  <Application>WPS 演示</Application>
  <PresentationFormat>宽屏</PresentationFormat>
  <Paragraphs>112</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微软雅黑</vt:lpstr>
      <vt:lpstr>Arial</vt:lpstr>
      <vt:lpstr>Arial Black</vt:lpstr>
      <vt:lpstr>Bahnschrift</vt:lpstr>
      <vt:lpstr>黑体</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17</cp:revision>
  <dcterms:created xsi:type="dcterms:W3CDTF">2023-08-09T12:44:00Z</dcterms:created>
  <dcterms:modified xsi:type="dcterms:W3CDTF">2025-01-08T06:24:06Z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2190C45D02AA4613A1B8B94BD6B4C9B8_13</vt:lpwstr>
  </property>
  <property fmtid="{D5CDD505-2E9C-101B-9397-08002B2CF9AE}" pid="3" name="KSOProductBuildVer">
    <vt:lpwstr>2052-12.1.0.16250</vt:lpwstr>
  </property>
</Properties>
</file>